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2365C3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113" d="100"/>
          <a:sy n="113" d="100"/>
        </p:scale>
        <p:origin x="-12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2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7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7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7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9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" y="-8238"/>
            <a:ext cx="1219436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10466" y="469954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Директор</a:t>
            </a:r>
            <a:r>
              <a:rPr lang="en-US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фундаментальной библиотеки</a:t>
            </a:r>
            <a:r>
              <a:rPr lang="en-US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РГПУ им. А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. И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. Герцена, исполнительный директор АППОЭР</a:t>
            </a:r>
            <a:endParaRPr lang="ru-RU" sz="1200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Квелидзе</a:t>
            </a:r>
            <a:r>
              <a:rPr lang="ru-RU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-Кузнецова </a:t>
            </a:r>
            <a:r>
              <a:rPr lang="ru-RU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Натела</a:t>
            </a:r>
            <a:r>
              <a:rPr lang="ru-RU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Нодарьевна</a:t>
            </a:r>
            <a:endParaRPr lang="ru-RU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0466" y="2644170"/>
            <a:ext cx="6064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К вопросу возвращения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людей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и книг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в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офлайн.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Есть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нюансы</a:t>
            </a:r>
          </a:p>
        </p:txBody>
      </p:sp>
      <p:pic>
        <p:nvPicPr>
          <p:cNvPr id="6" name="Picture 4" descr="D:\OneDrive2\OneDrive\АППОЭР\САЙТ_ЛОГОТИП\logo_АППОЭ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84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77" y="1010703"/>
            <a:ext cx="6045546" cy="528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Начнем с простого. Возврат книг</a:t>
            </a:r>
            <a:endParaRPr lang="ru-RU" sz="24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436" y="6300555"/>
            <a:ext cx="6531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solidFill>
                  <a:srgbClr val="5B9BD5">
                    <a:lumMod val="50000"/>
                  </a:srgbClr>
                </a:solidFill>
                <a:latin typeface="Lazursky" panose="020B0604020202020204" pitchFamily="34" charset="0"/>
              </a:rPr>
              <a:t>https://lib.herzen.spb.ru/news/show/804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Lazursky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6" y="985742"/>
            <a:ext cx="2125925" cy="53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74" y="1010703"/>
            <a:ext cx="5303176" cy="290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799574" y="3715232"/>
            <a:ext cx="530317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Подробная инструкция на </a:t>
            </a:r>
            <a:r>
              <a:rPr lang="ru-RU" dirty="0" smtClean="0">
                <a:latin typeface="Lazursky" panose="020B0604020202020204" pitchFamily="34" charset="0"/>
              </a:rPr>
              <a:t>сайте.</a:t>
            </a:r>
            <a:endParaRPr lang="ru-RU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zursky" panose="020B0604020202020204" pitchFamily="34" charset="0"/>
              </a:rPr>
              <a:t>Постеры для </a:t>
            </a:r>
            <a:r>
              <a:rPr lang="ru-RU" dirty="0" err="1" smtClean="0">
                <a:latin typeface="Lazursky" panose="020B0604020202020204" pitchFamily="34" charset="0"/>
              </a:rPr>
              <a:t>соцсетей</a:t>
            </a:r>
            <a:r>
              <a:rPr lang="ru-RU" dirty="0" smtClean="0">
                <a:latin typeface="Lazursky" panose="020B0604020202020204" pitchFamily="34" charset="0"/>
              </a:rPr>
              <a:t>.</a:t>
            </a:r>
            <a:endParaRPr lang="ru-RU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Рассылка по эл</a:t>
            </a:r>
            <a:r>
              <a:rPr lang="ru-RU" dirty="0" smtClean="0">
                <a:latin typeface="Lazursky" panose="020B0604020202020204" pitchFamily="34" charset="0"/>
              </a:rPr>
              <a:t>. почте </a:t>
            </a:r>
            <a:r>
              <a:rPr lang="ru-RU" dirty="0" smtClean="0">
                <a:latin typeface="Lazursky" panose="020B0604020202020204" pitchFamily="34" charset="0"/>
              </a:rPr>
              <a:t>и через систему </a:t>
            </a:r>
            <a:r>
              <a:rPr lang="ru-RU" dirty="0" smtClean="0">
                <a:latin typeface="Lazursky" panose="020B0604020202020204" pitchFamily="34" charset="0"/>
              </a:rPr>
              <a:t>документооборота.</a:t>
            </a:r>
            <a:endParaRPr lang="ru-RU" dirty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Электронный бланк возврата с </a:t>
            </a:r>
            <a:r>
              <a:rPr lang="ru-RU" dirty="0" err="1" smtClean="0">
                <a:latin typeface="Lazursky" panose="020B0604020202020204" pitchFamily="34" charset="0"/>
              </a:rPr>
              <a:t>автооповещением</a:t>
            </a:r>
            <a:r>
              <a:rPr lang="ru-RU" dirty="0" smtClean="0">
                <a:latin typeface="Lazursky" panose="020B0604020202020204" pitchFamily="34" charset="0"/>
              </a:rPr>
              <a:t> по </a:t>
            </a:r>
            <a:r>
              <a:rPr lang="en-US" dirty="0" smtClean="0">
                <a:latin typeface="Lazursky" panose="020B0604020202020204" pitchFamily="34" charset="0"/>
              </a:rPr>
              <a:t>email</a:t>
            </a:r>
            <a:r>
              <a:rPr lang="ru-RU" dirty="0" smtClean="0">
                <a:latin typeface="Lazursky" panose="020B0604020202020204" pitchFamily="34" charset="0"/>
              </a:rPr>
              <a:t>.</a:t>
            </a:r>
            <a:endParaRPr lang="ru-RU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Оперативный возврат Почтой России (а/я</a:t>
            </a:r>
            <a:r>
              <a:rPr lang="ru-RU" dirty="0" smtClean="0">
                <a:latin typeface="Lazursky" panose="020B0604020202020204" pitchFamily="34" charset="0"/>
              </a:rPr>
              <a:t>).</a:t>
            </a:r>
            <a:endParaRPr lang="en-US" dirty="0" smtClean="0">
              <a:latin typeface="Lazursky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ук, Дезинфицирующее Средство бесплатно значок из Viru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42" y="3867753"/>
            <a:ext cx="1845292" cy="18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аска медицинская одноразовая, 3 шт в упак. Medicosm 8947726 в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26" y="3823193"/>
            <a:ext cx="1708646" cy="22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55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Начнем с простого. Возврат книг</a:t>
            </a:r>
            <a:endParaRPr lang="ru-RU" sz="24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797" y="6059141"/>
            <a:ext cx="9220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>
                <a:solidFill>
                  <a:srgbClr val="5B9BD5">
                    <a:lumMod val="50000"/>
                  </a:srgbClr>
                </a:solidFill>
                <a:latin typeface="Lazursky" panose="020B0604020202020204" pitchFamily="34" charset="0"/>
              </a:rPr>
              <a:t>https://lib.herzen.spb.ru/news/show/804</a:t>
            </a:r>
            <a:endParaRPr lang="ru-RU" sz="3200" dirty="0">
              <a:solidFill>
                <a:srgbClr val="5B9BD5">
                  <a:lumMod val="50000"/>
                </a:srgbClr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4" y="1070049"/>
            <a:ext cx="2257167" cy="2257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5" y="3411319"/>
            <a:ext cx="2257166" cy="2257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20" y="1070049"/>
            <a:ext cx="1692875" cy="2257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20" y="3411320"/>
            <a:ext cx="1692875" cy="22571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5364" y="1086922"/>
            <a:ext cx="767663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Оперативное оформление возврата с помощью </a:t>
            </a:r>
            <a:r>
              <a:rPr lang="en-US" dirty="0" smtClean="0">
                <a:latin typeface="Lazursky" panose="020B0604020202020204" pitchFamily="34" charset="0"/>
              </a:rPr>
              <a:t>RFID</a:t>
            </a:r>
            <a:r>
              <a:rPr lang="ru-RU" dirty="0" smtClean="0">
                <a:latin typeface="Lazursky" panose="020B0604020202020204" pitchFamily="34" charset="0"/>
              </a:rPr>
              <a:t>-оборудования.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Помещение книг на карантин в коробки с обозначением отраслевой библиотеки и даты возврата.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Коробки – в помещении, где нет сотрудников.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Lazursky" panose="020B0604020202020204" pitchFamily="34" charset="0"/>
              </a:rPr>
              <a:t>Возврат оформляют только два сотрудника:</a:t>
            </a:r>
            <a:endParaRPr lang="ru-RU" dirty="0"/>
          </a:p>
        </p:txBody>
      </p:sp>
      <p:pic>
        <p:nvPicPr>
          <p:cNvPr id="1034" name="Picture 10" descr="Мойте Руки Чистота Синий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741" y="3912314"/>
            <a:ext cx="1756171" cy="17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55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Возврат сотрудников. Есть нюансы...</a:t>
            </a:r>
            <a:endParaRPr lang="ru-RU" sz="24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51558"/>
              </p:ext>
            </p:extLst>
          </p:nvPr>
        </p:nvGraphicFramePr>
        <p:xfrm>
          <a:off x="465006" y="1130774"/>
          <a:ext cx="1126198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994"/>
                <a:gridCol w="5630994"/>
              </a:tblGrid>
              <a:tr h="11741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Ожидание</a:t>
                      </a:r>
                    </a:p>
                    <a:p>
                      <a:pPr algn="ctr"/>
                      <a:r>
                        <a:rPr lang="ru-RU" sz="1600" dirty="0" smtClean="0"/>
                        <a:t>(с 17.03 по 12.05)</a:t>
                      </a:r>
                      <a:endParaRPr lang="ru-RU" sz="1600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Реальность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(после 12.05)</a:t>
                      </a:r>
                    </a:p>
                    <a:p>
                      <a:pPr algn="ctr"/>
                      <a:endParaRPr lang="ru-RU" sz="2800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</a:tr>
              <a:tr h="61644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«Очень хочу на работу. Скучаю по библиотеке.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 Скорее бы»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Выбираю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 «Вынужденный простой» и 2/3 оклада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</a:tr>
              <a:tr h="5980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Не выходил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 далеко из дома, был на строгой самоизоляции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Выбираю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 «Вынужденный простой» и 2/3 оклада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Выхожу на очную работу - беру больничный</a:t>
                      </a:r>
                      <a:endParaRPr lang="ru-RU" sz="2400" dirty="0" smtClean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</a:tr>
              <a:tr h="59808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Хорошо работал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 в удаленном формате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Выбираю – остатьс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я в дистанционном формате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</a:tr>
              <a:tr h="598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Lazursky" panose="020B0604020202020204" pitchFamily="34" charset="0"/>
                        </a:rPr>
                        <a:t>Хорошо работал в удаленном формате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Сложный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 переход на упорядоченную работу в </a:t>
                      </a:r>
                      <a:r>
                        <a:rPr lang="ru-RU" sz="2400" baseline="0" dirty="0" err="1" smtClean="0">
                          <a:latin typeface="Lazursky" panose="020B0604020202020204" pitchFamily="34" charset="0"/>
                        </a:rPr>
                        <a:t>офлайновом</a:t>
                      </a:r>
                      <a:r>
                        <a:rPr lang="ru-RU" sz="2400" baseline="0" dirty="0" smtClean="0">
                          <a:latin typeface="Lazursky" panose="020B0604020202020204" pitchFamily="34" charset="0"/>
                        </a:rPr>
                        <a:t> формате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8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55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Возврат сотрудников. Есть нюансы...</a:t>
            </a:r>
            <a:endParaRPr lang="ru-RU" sz="24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2052" name="Picture 4" descr="https://dz6knj20ch8bg.cloudfront.net/684/235/592/-289996986-20356ga-9ke34sj3dojcq3a/original/avat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3" y="1130774"/>
            <a:ext cx="2792626" cy="19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4412" y="1132964"/>
            <a:ext cx="209965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Иллюзия нормальности </a:t>
            </a:r>
            <a:r>
              <a:rPr lang="ru-RU" dirty="0" smtClean="0">
                <a:latin typeface="Lazursky" panose="020B0604020202020204" pitchFamily="34" charset="0"/>
              </a:rPr>
              <a:t>ситуации, когда можно получать зарплату, сидя </a:t>
            </a:r>
            <a:r>
              <a:rPr lang="ru-RU" dirty="0" smtClean="0">
                <a:latin typeface="Lazursky" panose="020B0604020202020204" pitchFamily="34" charset="0"/>
              </a:rPr>
              <a:t>дома.</a:t>
            </a:r>
            <a:endParaRPr lang="ru-RU" dirty="0">
              <a:latin typeface="Lazursky" panose="020B0604020202020204" pitchFamily="34" charset="0"/>
            </a:endParaRPr>
          </a:p>
        </p:txBody>
      </p:sp>
      <p:pic>
        <p:nvPicPr>
          <p:cNvPr id="2054" name="Picture 6" descr="https://psychbook.ru/assets/i/ai/4/4/1/i/2987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3" y="4446578"/>
            <a:ext cx="2792626" cy="18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53647" y="4446578"/>
            <a:ext cx="20996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Паника </a:t>
            </a:r>
            <a:r>
              <a:rPr lang="ru-RU" dirty="0" smtClean="0">
                <a:latin typeface="Lazursky" panose="020B0604020202020204" pitchFamily="34" charset="0"/>
              </a:rPr>
              <a:t>перед болезнью, боязнь заразиться и заразить других.</a:t>
            </a:r>
          </a:p>
          <a:p>
            <a:r>
              <a:rPr lang="ru-RU" dirty="0" smtClean="0">
                <a:latin typeface="Lazursky" panose="020B0604020202020204" pitchFamily="34" charset="0"/>
              </a:rPr>
              <a:t>Ипохондрия.</a:t>
            </a:r>
            <a:endParaRPr lang="ru-RU" dirty="0">
              <a:latin typeface="Lazursky" panose="020B0604020202020204" pitchFamily="34" charset="0"/>
            </a:endParaRPr>
          </a:p>
        </p:txBody>
      </p:sp>
      <p:pic>
        <p:nvPicPr>
          <p:cNvPr id="2056" name="Picture 8" descr="https://avatars.mds.yandex.net/get-zen_doc/1711517/pub_5cfa3caa7839c500ae76660b_5cfa3dcdd415c800b04ca394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73" y="1131868"/>
            <a:ext cx="2652411" cy="20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76265" y="1130774"/>
            <a:ext cx="209965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Сложность </a:t>
            </a:r>
            <a:r>
              <a:rPr lang="ru-RU" dirty="0" smtClean="0">
                <a:latin typeface="Lazursky" panose="020B0604020202020204" pitchFamily="34" charset="0"/>
              </a:rPr>
              <a:t>возвращения к работе в коллективе, иллюзия, что работа дома была </a:t>
            </a:r>
            <a:r>
              <a:rPr lang="ru-RU" dirty="0" smtClean="0">
                <a:latin typeface="Lazursky" panose="020B0604020202020204" pitchFamily="34" charset="0"/>
              </a:rPr>
              <a:t>продуктивнее.</a:t>
            </a:r>
            <a:endParaRPr lang="ru-RU" dirty="0">
              <a:latin typeface="Lazursky" panose="020B0604020202020204" pitchFamily="34" charset="0"/>
            </a:endParaRPr>
          </a:p>
        </p:txBody>
      </p:sp>
      <p:pic>
        <p:nvPicPr>
          <p:cNvPr id="2058" name="Picture 10" descr="https://avatars.mds.yandex.net/get-zen_doc/1132604/pub_5d634db35d636200ace912f5_5d635d5fd11ba200ad7a3b0f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72" y="4446578"/>
            <a:ext cx="2652411" cy="17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34002" y="4453552"/>
            <a:ext cx="209965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Ощущение </a:t>
            </a:r>
            <a:r>
              <a:rPr lang="ru-RU" dirty="0" smtClean="0">
                <a:latin typeface="Lazursky" panose="020B0604020202020204" pitchFamily="34" charset="0"/>
              </a:rPr>
              <a:t>временности ситуации, ожидание, что снова будут </a:t>
            </a:r>
            <a:r>
              <a:rPr lang="ru-RU" dirty="0" smtClean="0">
                <a:latin typeface="Lazursky" panose="020B0604020202020204" pitchFamily="34" charset="0"/>
              </a:rPr>
              <a:t>изменения.</a:t>
            </a:r>
            <a:endParaRPr lang="ru-RU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55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99" y="100977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Возврат сотрудников. Есть нюансы...</a:t>
            </a:r>
            <a:endParaRPr lang="ru-RU" sz="24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1241" y="1391722"/>
            <a:ext cx="958799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Lazursky" panose="020B0604020202020204" pitchFamily="34" charset="0"/>
              </a:rPr>
              <a:t>Возможные </a:t>
            </a:r>
            <a:r>
              <a:rPr lang="ru-RU" sz="2800" dirty="0" smtClean="0">
                <a:latin typeface="Lazursky" panose="020B0604020202020204" pitchFamily="34" charset="0"/>
              </a:rPr>
              <a:t>решения</a:t>
            </a:r>
            <a:endParaRPr lang="ru-RU" sz="2800" dirty="0" smtClean="0">
              <a:latin typeface="Lazursky" panose="020B0604020202020204" pitchFamily="34" charset="0"/>
            </a:endParaRPr>
          </a:p>
          <a:p>
            <a:endParaRPr lang="ru-RU" sz="2800" dirty="0" smtClean="0">
              <a:latin typeface="Lazursky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Lazursky" panose="020B0604020202020204" pitchFamily="34" charset="0"/>
              </a:rPr>
              <a:t>Создание стабильной упорядоченной рабочей </a:t>
            </a:r>
            <a:r>
              <a:rPr lang="ru-RU" sz="2800" dirty="0" smtClean="0">
                <a:latin typeface="Lazursky" panose="020B0604020202020204" pitchFamily="34" charset="0"/>
              </a:rPr>
              <a:t>обстановки.</a:t>
            </a:r>
            <a:endParaRPr lang="ru-RU" sz="2800" dirty="0" smtClean="0">
              <a:latin typeface="Lazursky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Lazursky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Lazursky" panose="020B0604020202020204" pitchFamily="34" charset="0"/>
              </a:rPr>
              <a:t>Долговременные перспективные </a:t>
            </a:r>
            <a:r>
              <a:rPr lang="ru-RU" sz="2800" dirty="0" smtClean="0">
                <a:latin typeface="Lazursky" panose="020B0604020202020204" pitchFamily="34" charset="0"/>
              </a:rPr>
              <a:t>проекты.</a:t>
            </a:r>
            <a:endParaRPr lang="ru-RU" sz="2800" dirty="0" smtClean="0">
              <a:latin typeface="Lazursky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Lazursky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Lazursky" panose="020B0604020202020204" pitchFamily="34" charset="0"/>
              </a:rPr>
              <a:t>Подготовка к новому учебному году в прежнем </a:t>
            </a:r>
            <a:r>
              <a:rPr lang="ru-RU" sz="2800" dirty="0" smtClean="0">
                <a:latin typeface="Lazursky" panose="020B0604020202020204" pitchFamily="34" charset="0"/>
              </a:rPr>
              <a:t>формате.</a:t>
            </a:r>
            <a:endParaRPr lang="ru-RU" sz="2800" dirty="0" smtClean="0">
              <a:latin typeface="Lazursky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Lazursky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Lazursky" panose="020B0604020202020204" pitchFamily="34" charset="0"/>
              </a:rPr>
              <a:t>Индивидуальный </a:t>
            </a:r>
            <a:r>
              <a:rPr lang="ru-RU" sz="2800" dirty="0" smtClean="0">
                <a:latin typeface="Lazursky" panose="020B0604020202020204" pitchFamily="34" charset="0"/>
              </a:rPr>
              <a:t>подход.</a:t>
            </a:r>
            <a:endParaRPr lang="ru-RU" sz="2800" dirty="0">
              <a:latin typeface="Lazursky" panose="020B0604020202020204" pitchFamily="34" charset="0"/>
            </a:endParaRPr>
          </a:p>
          <a:p>
            <a:endParaRPr lang="ru-RU" sz="2800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Спасибо!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3555123"/>
            <a:ext cx="6282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Российского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государственного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университета им. </a:t>
            </a:r>
            <a:r>
              <a:rPr lang="ru-RU" sz="140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ru-RU" sz="140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. И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. Герцена: 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libinfo@herzen.spb.ru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Будьте с нами </a:t>
            </a:r>
            <a:r>
              <a:rPr lang="ru-RU" sz="14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http://vk.com/libherzen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Читайте нас в 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Facebook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https://www.facebook.com/libherzen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Смотрите нас в </a:t>
            </a:r>
            <a:r>
              <a:rPr lang="en-US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Instagram</a:t>
            </a: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https://www.instagram.com/libherzen/</a:t>
            </a: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343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Таня</cp:lastModifiedBy>
  <cp:revision>122</cp:revision>
  <cp:lastPrinted>2020-01-20T10:55:54Z</cp:lastPrinted>
  <dcterms:created xsi:type="dcterms:W3CDTF">2018-06-25T16:57:33Z</dcterms:created>
  <dcterms:modified xsi:type="dcterms:W3CDTF">2020-06-01T16:06:16Z</dcterms:modified>
</cp:coreProperties>
</file>